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Lobster" panose="020B0604020202020204" charset="0"/>
      <p:regular r:id="rId23"/>
    </p:embeddedFont>
    <p:embeddedFont>
      <p:font typeface="Lora" pitchFamily="2"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Oswald" panose="00000500000000000000" pitchFamily="2" charset="0"/>
      <p:regular r:id="rId32"/>
      <p:bold r:id="rId33"/>
    </p:embeddedFont>
    <p:embeddedFont>
      <p:font typeface="Source Code Pro" panose="020B0509030403020204" pitchFamily="49" charset="0"/>
      <p:regular r:id="rId34"/>
      <p:bold r:id="rId35"/>
      <p:italic r:id="rId36"/>
      <p:boldItalic r:id="rId37"/>
    </p:embeddedFont>
    <p:embeddedFont>
      <p:font typeface="Trebuchet MS" panose="020B0603020202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813" autoAdjust="0"/>
  </p:normalViewPr>
  <p:slideViewPr>
    <p:cSldViewPr snapToGrid="0">
      <p:cViewPr varScale="1">
        <p:scale>
          <a:sx n="87" d="100"/>
          <a:sy n="87" d="100"/>
        </p:scale>
        <p:origin x="888"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Buenos dias a todos, somos el grupo 5, formado por Barbaran, Lenta, Leszezyñski, Luengo, Neschisi y Rostagno. Y vamos a contextualizar los diferentes marcos de trabajo de testing y realizar una puesta en común de las diferencias y similitudes de ambas metodologías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fa2a6e8670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fa2a6e867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Los equipos ágiles trabajan cerca del negocio y tienen un detallado entendimiento de los requerimientos. Se concentran en el valor que pueden entregar y suelen tener una gran contribución a la hora de priorizar funcionalidades . Los testers no se sientan a esperar trabajo sino que buscan la forma de contribuir durante todo el ciclo de desarrollo.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fa2a6e8670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fa2a6e867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 calidad es responsabilidad de todo el equipo, y no del equipo de QA o del equipo de testing, porque los equipos ágiles son multidisciplinarios, lo que significa que todos hacen y saben hacer de todo. Por lo tanto, todos toman responsabilidades de todo tipo de actividades relacionadas al testing, como automatizar test o realizar testings exploratorios.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a2a6e8670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a2a6e8670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 testing en ambientes ágiles deja de ser un proceso destructivo que busca encontrar defectos, y pasa a ser un proceso preventivo que busca evitar que se produzcan defectos. Para ello se busca lograr una mayor comprensión de cómo debe funcionar algo, antes de buscar encontrar un bug.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fa2a6e8670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fa2a6e8670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 principal costo del software es el costo del esfuerzo, o sea el costo de pagarle a la gente por su tiempo, y si trabajamos en prevenir defectos contribuímos con el principio LEAN de eliminar desperdicios, ya que nos ahorramos el desperdicio del retrabajo, que es uno de los mayores desperdicios que se producen en el software.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fa2a6e867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fa2a6e867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Conociendo el contexto del testing en los ambientes tradicionales vamos ahora a resaltar las principales similitudes y diferencias que posee con el enfoque ágil. Como gran similitud podemos decir que ambos tienen un mismo objetivo, una misma finalidad, que es contribuir con el aseguramiento de la calidad del Software. Lo que cambia es la forma en que cada enfoque busca lograrlo.</a:t>
            </a:r>
            <a:endParaRPr/>
          </a:p>
          <a:p>
            <a:pPr marL="0" lvl="0" indent="0" algn="l" rtl="0">
              <a:spcBef>
                <a:spcPts val="120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fa2a6e8670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fa2a6e867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Entre las cosas que cambian, la que más destaca el momento en el cual se realiza la actividad. Mientras que el en enfoque tradicional se realiza hacia el final del ciclo de desarrollo, el enfoque ágil propone llevarlo a cabo lo antes posible, o sea, cada vez que se obtiene un incremento, por lo que el testing se realiza en paralelo a otras actividades del desarrollo.</a:t>
            </a:r>
            <a:endParaRPr/>
          </a:p>
          <a:p>
            <a:pPr marL="0" lvl="0" indent="0" algn="l" rtl="0">
              <a:spcBef>
                <a:spcPts val="120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fa2a6e8670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fa2a6e8670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Esto a su vez requiere que, sin dejar de lado la planificación, los participantes, las pruebas y las herramientas puedan adaptarse con facilidad para sostener este ritmo. También es necesario que todo el equipo se responsabilice del testing, a diferencia del enfoque tradicional en donde solo un grupo de personas, los Testers, realizaban las pruebas.</a:t>
            </a:r>
            <a:endParaRPr/>
          </a:p>
          <a:p>
            <a:pPr marL="0" lvl="0" indent="0" algn="l" rtl="0">
              <a:lnSpc>
                <a:spcPct val="115000"/>
              </a:lnSpc>
              <a:spcBef>
                <a:spcPts val="1200"/>
              </a:spcBef>
              <a:spcAft>
                <a:spcPts val="0"/>
              </a:spcAft>
              <a:buClr>
                <a:schemeClr val="dk1"/>
              </a:buClr>
              <a:buSzPts val="1100"/>
              <a:buFont typeface="Arial"/>
              <a:buNone/>
            </a:pPr>
            <a:endParaRPr/>
          </a:p>
          <a:p>
            <a:pPr marL="0" lvl="0" indent="0" algn="l" rtl="0">
              <a:spcBef>
                <a:spcPts val="120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fa2a6e867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fa2a6e867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sz="1800" b="0" i="0" u="none" strike="noStrike" dirty="0">
                <a:solidFill>
                  <a:srgbClr val="000000"/>
                </a:solidFill>
                <a:effectLst/>
                <a:latin typeface="Arial" panose="020B0604020202020204" pitchFamily="34" charset="0"/>
              </a:rPr>
              <a:t>Al participar todo el equipo de las pruebas, el </a:t>
            </a:r>
            <a:r>
              <a:rPr lang="es-MX" sz="1800" b="0" i="0" u="none" strike="noStrike" dirty="0" err="1">
                <a:solidFill>
                  <a:srgbClr val="000000"/>
                </a:solidFill>
                <a:effectLst/>
                <a:latin typeface="Arial" panose="020B0604020202020204" pitchFamily="34" charset="0"/>
              </a:rPr>
              <a:t>tester</a:t>
            </a:r>
            <a:r>
              <a:rPr lang="es-MX" sz="1800" b="0" i="0" u="none" strike="noStrike" dirty="0">
                <a:solidFill>
                  <a:srgbClr val="000000"/>
                </a:solidFill>
                <a:effectLst/>
                <a:latin typeface="Arial" panose="020B0604020202020204" pitchFamily="34" charset="0"/>
              </a:rPr>
              <a:t> puede estar en mayor contacto con el cliente y enfocarse en áreas que agreguen aún más valor, como el </a:t>
            </a:r>
            <a:r>
              <a:rPr lang="es-MX" sz="1800" b="0" i="0" u="none" strike="noStrike" dirty="0" err="1">
                <a:solidFill>
                  <a:srgbClr val="000000"/>
                </a:solidFill>
                <a:effectLst/>
                <a:latin typeface="Arial" panose="020B0604020202020204" pitchFamily="34" charset="0"/>
              </a:rPr>
              <a:t>testing</a:t>
            </a:r>
            <a:r>
              <a:rPr lang="es-MX" sz="1800" b="0" i="0" u="none" strike="noStrike" dirty="0">
                <a:solidFill>
                  <a:srgbClr val="000000"/>
                </a:solidFill>
                <a:effectLst/>
                <a:latin typeface="Arial" panose="020B0604020202020204" pitchFamily="34" charset="0"/>
              </a:rPr>
              <a:t> exploratorio, la usabilidad y testear el software de maneras que los desarrolladores no hayan anticipado</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fa2a6e8670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fa2a6e867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Implica adaptarse a las necesidades del equipo. La principal diferencia entre el testing tradicional y el testing en Agile es que las pruebas dirigen al proyecto, por lo tanto se necesita que todos los participantes, pruebas y herramientas sean adaptativas. Como consecuencia, se obtiene una retroalimentación rápida del testing que deja de ser una actividad que bloquea el progreso.</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fa2a6e8670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fa2a6e867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Muchos se resisten a hacer una transición hacia el desarrollo ágil debido a que creen que es equivalente a caos, falta de disciplina y un ambiente hostil para el tester. Sin embargo, la verdadera mentalidad ágil basa su trabajo en la calidad repetible y la eficiencia.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fa2a6e86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fa2a6e86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Comenzando por el testing en ambientes tradicionales, el mismo consiste en una fase de un ciclo de vida en cascada, donde se lleva a cabo un proceso destructivo sobre el sistema en busca de asegurar la calidad del mismo, que puede dar lugar a cierta rivalidad con quien o quienes hacen el desarrollo del software.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a2a6e8670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a2a6e8670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 concluir, consideramos que ser tester en un ambiente ágil es una oportunidad para tomar al testing desde un enfoque distinto, buscando explorar áreas que en el enfoque tradicional se suelen dejar de lado y cambiar esa idea de que el testing es una actividad que bloquea nuestro avance sino que es la que nos guía hacia ese avance.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fa2a6e867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fa2a6e867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 estos ciclos de vida, cada etapa comienza al finalizar la previa, se empieza con una planeación y definición de requerimientos, y termina con una rápida pasada por testing con retrasos en el lanzamiento del software. Porque no se suele estimar bien</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fa2a6e8670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fa2a6e867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 estos ambientes, se tiene una marcada separación entre quien hace testing y quien desarrolla, ya que se conforma un equipo que solamente se dedica al testing también conocido como equipo QA, donde toman el papel de “malos” congelando requerimientos y bloqueando o retrasando la salida a producción de algunas características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a2a6e867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a2a6e867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dirty="0"/>
              <a:t>Hacer testing en ambientes tradicionales trae varias dificultades, ya que el testing ocurre al final del ciclo del producto, justo antes de la entrega de este y por esto, por lo general no se le dedica mucho tiempo ya que es habitual que la programación demore más de lo planeado y le quite tiempo al testing. Lo que termina en un testing apurado e incompleto por la falta de tiempo</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fa2a6e8670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fa2a6e867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Relacionado con lo anterior, la calidad del testing en un ambiente tradicional no suele ser óptima debido al poco tiempo que se le dedica, sea planeado o no. Por lo que dependerá mucho de qué tan eficientes sean las pruebas de testeo. Además, los testers no pueden controlar como fue escrito el código por lo que les podría llegar un código de muy baja calidad para testear.</a:t>
            </a:r>
            <a:endParaRPr/>
          </a:p>
          <a:p>
            <a:pPr marL="0" lvl="0" indent="0" algn="l" rtl="0">
              <a:spcBef>
                <a:spcPts val="12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fa2a6e8670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fa2a6e8670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Entonces, se puede decir que la mentalidad del testing en ambientes tradicionales es una de que el tester arreglará todo lo que se le envié justo antes de la entrega. Básicamente se le delega casi toda la responsabilidad de controlar que el producto posea la calidad requerida, pero sin darle el tiempo necesario ni ningún control en la fase de desarrollo del producto.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fa2a6e8670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fa2a6e867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 la aparición de las metodologías Ágiles, surge obligatoriamente una nueva manera de hacer testing. Para poder entregar al final de cada Sprint un producto de calidad que aporte valor al cliente, el testing tuvo que replantearse integrándose de manera horizontal al desarrollo del producto y cambiando el foco de miembros partícipes del mismo.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a2a6e867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a2a6e867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La transición al trabajo iterativo suele ser shockeante y aterradora. Surgen preguntas como</a:t>
            </a:r>
            <a:endParaRPr>
              <a:solidFill>
                <a:schemeClr val="dk1"/>
              </a:solidFill>
            </a:endParaRPr>
          </a:p>
          <a:p>
            <a:pPr marL="0" lvl="0" indent="0" algn="l" rtl="0">
              <a:spcBef>
                <a:spcPts val="0"/>
              </a:spcBef>
              <a:spcAft>
                <a:spcPts val="0"/>
              </a:spcAft>
              <a:buNone/>
            </a:pPr>
            <a:r>
              <a:rPr lang="en">
                <a:solidFill>
                  <a:schemeClr val="dk1"/>
                </a:solidFill>
              </a:rPr>
              <a:t>¿de que manera se definirán los requerimientos y se entregará código para producción en una, dos, tres o cuatro semanas?, </a:t>
            </a:r>
            <a:endParaRPr>
              <a:solidFill>
                <a:schemeClr val="dk1"/>
              </a:solidFill>
            </a:endParaRPr>
          </a:p>
          <a:p>
            <a:pPr marL="0" lvl="0" indent="0" algn="l" rtl="0">
              <a:spcBef>
                <a:spcPts val="0"/>
              </a:spcBef>
              <a:spcAft>
                <a:spcPts val="0"/>
              </a:spcAft>
              <a:buNone/>
            </a:pPr>
            <a:r>
              <a:rPr lang="en">
                <a:solidFill>
                  <a:schemeClr val="dk1"/>
                </a:solidFill>
              </a:rPr>
              <a:t>¿cómo podremos codear y testear tan rápido?</a:t>
            </a:r>
            <a:endParaRPr>
              <a:solidFill>
                <a:schemeClr val="dk1"/>
              </a:solidFill>
            </a:endParaRPr>
          </a:p>
          <a:p>
            <a:pPr marL="0" lvl="0" indent="0" algn="l" rtl="0">
              <a:spcBef>
                <a:spcPts val="0"/>
              </a:spcBef>
              <a:spcAft>
                <a:spcPts val="0"/>
              </a:spcAft>
              <a:buNone/>
            </a:pPr>
            <a:r>
              <a:rPr lang="en">
                <a:solidFill>
                  <a:schemeClr val="dk1"/>
                </a:solidFill>
              </a:rPr>
              <a:t>¿tendremos tiempo de automatizar tests?</a:t>
            </a:r>
            <a:endParaRPr>
              <a:solidFill>
                <a:schemeClr val="dk1"/>
              </a:solidFill>
            </a:endParaRPr>
          </a:p>
          <a:p>
            <a:pPr marL="0" lvl="0" indent="0" algn="l" rtl="0">
              <a:spcBef>
                <a:spcPts val="0"/>
              </a:spcBef>
              <a:spcAft>
                <a:spcPts val="0"/>
              </a:spcAft>
              <a:buNone/>
            </a:pPr>
            <a:r>
              <a:rPr lang="en">
                <a:solidFill>
                  <a:schemeClr val="dk1"/>
                </a:solidFill>
              </a:rPr>
              <a:t>¿donde encajan los diversos roles (testers, programadores, analistas, PO, especialistas del negocio) en un proyecto ágil?</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¿que tanto control tenemos sobre el código mal escrito que se sube a producción?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mc:Choice xmlns:p14="http://schemas.microsoft.com/office/powerpoint/2010/main" Requires="p14">
      <p:transition p14:dur="10" advTm="19990"/>
    </mc:Choice>
    <mc:Fallback>
      <p:transition advTm="19990"/>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530275" y="574500"/>
            <a:ext cx="8282400" cy="946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highlight>
                  <a:schemeClr val="dk1"/>
                </a:highlight>
              </a:rPr>
              <a:t>Testing Ágil: Contexto</a:t>
            </a:r>
            <a:endParaRPr>
              <a:highlight>
                <a:schemeClr val="dk1"/>
              </a:highlight>
            </a:endParaRPr>
          </a:p>
        </p:txBody>
      </p:sp>
      <p:sp>
        <p:nvSpPr>
          <p:cNvPr id="63" name="Google Shape;63;p13"/>
          <p:cNvSpPr txBox="1">
            <a:spLocks noGrp="1"/>
          </p:cNvSpPr>
          <p:nvPr>
            <p:ph type="subTitle" idx="1"/>
          </p:nvPr>
        </p:nvSpPr>
        <p:spPr>
          <a:xfrm>
            <a:off x="156775" y="1415650"/>
            <a:ext cx="9029400" cy="3878700"/>
          </a:xfrm>
          <a:prstGeom prst="rect">
            <a:avLst/>
          </a:prstGeom>
        </p:spPr>
        <p:txBody>
          <a:bodyPr spcFirstLastPara="1" wrap="square" lIns="91425" tIns="91425" rIns="91425" bIns="91425" anchor="ctr" anchorCtr="0">
            <a:normAutofit fontScale="47500" lnSpcReduction="20000"/>
          </a:bodyPr>
          <a:lstStyle/>
          <a:p>
            <a:pPr marL="0" lvl="0" indent="0" algn="ctr" rtl="0">
              <a:lnSpc>
                <a:spcPct val="115000"/>
              </a:lnSpc>
              <a:spcBef>
                <a:spcPts val="0"/>
              </a:spcBef>
              <a:spcAft>
                <a:spcPts val="0"/>
              </a:spcAft>
              <a:buSzPts val="407"/>
              <a:buNone/>
            </a:pPr>
            <a:endParaRPr sz="4752">
              <a:solidFill>
                <a:schemeClr val="lt1"/>
              </a:solidFill>
            </a:endParaRPr>
          </a:p>
          <a:p>
            <a:pPr marL="0" lvl="0" indent="0" algn="ctr" rtl="0">
              <a:lnSpc>
                <a:spcPct val="115000"/>
              </a:lnSpc>
              <a:spcBef>
                <a:spcPts val="0"/>
              </a:spcBef>
              <a:spcAft>
                <a:spcPts val="0"/>
              </a:spcAft>
              <a:buSzPts val="407"/>
              <a:buNone/>
            </a:pPr>
            <a:r>
              <a:rPr lang="en" sz="4752">
                <a:solidFill>
                  <a:schemeClr val="lt1"/>
                </a:solidFill>
              </a:rPr>
              <a:t>Ingeniería en Sistemas de Información</a:t>
            </a:r>
            <a:endParaRPr sz="4752">
              <a:solidFill>
                <a:schemeClr val="lt1"/>
              </a:solidFill>
            </a:endParaRPr>
          </a:p>
          <a:p>
            <a:pPr marL="0" lvl="0" indent="0" algn="ctr" rtl="0">
              <a:lnSpc>
                <a:spcPct val="115000"/>
              </a:lnSpc>
              <a:spcBef>
                <a:spcPts val="0"/>
              </a:spcBef>
              <a:spcAft>
                <a:spcPts val="0"/>
              </a:spcAft>
              <a:buSzPts val="407"/>
              <a:buNone/>
            </a:pPr>
            <a:r>
              <a:rPr lang="en" sz="4752">
                <a:solidFill>
                  <a:schemeClr val="lt1"/>
                </a:solidFill>
              </a:rPr>
              <a:t>~ Ingeniería de Software ~</a:t>
            </a:r>
            <a:endParaRPr sz="4752">
              <a:solidFill>
                <a:schemeClr val="lt1"/>
              </a:solidFill>
            </a:endParaRPr>
          </a:p>
          <a:p>
            <a:pPr marL="0" lvl="0" indent="0" algn="ctr" rtl="0">
              <a:lnSpc>
                <a:spcPct val="115000"/>
              </a:lnSpc>
              <a:spcBef>
                <a:spcPts val="0"/>
              </a:spcBef>
              <a:spcAft>
                <a:spcPts val="0"/>
              </a:spcAft>
              <a:buSzPts val="407"/>
              <a:buNone/>
            </a:pPr>
            <a:r>
              <a:rPr lang="en" sz="4752">
                <a:solidFill>
                  <a:schemeClr val="lt1"/>
                </a:solidFill>
              </a:rPr>
              <a:t>Grupo 5 - 4K1 - 2021</a:t>
            </a:r>
            <a:endParaRPr sz="4002"/>
          </a:p>
          <a:p>
            <a:pPr marL="0" lvl="0" indent="0" algn="ctr" rtl="0">
              <a:lnSpc>
                <a:spcPct val="115000"/>
              </a:lnSpc>
              <a:spcBef>
                <a:spcPts val="0"/>
              </a:spcBef>
              <a:spcAft>
                <a:spcPts val="0"/>
              </a:spcAft>
              <a:buSzPct val="25418"/>
              <a:buNone/>
            </a:pPr>
            <a:endParaRPr sz="4002"/>
          </a:p>
          <a:p>
            <a:pPr marL="0" lvl="0" indent="0" algn="ctr" rtl="0">
              <a:lnSpc>
                <a:spcPct val="80000"/>
              </a:lnSpc>
              <a:spcBef>
                <a:spcPts val="0"/>
              </a:spcBef>
              <a:spcAft>
                <a:spcPts val="0"/>
              </a:spcAft>
              <a:buSzPct val="25418"/>
              <a:buNone/>
            </a:pPr>
            <a:endParaRPr sz="4002"/>
          </a:p>
          <a:p>
            <a:pPr marL="0" lvl="0" indent="0" algn="l" rtl="0">
              <a:lnSpc>
                <a:spcPct val="115000"/>
              </a:lnSpc>
              <a:spcBef>
                <a:spcPts val="0"/>
              </a:spcBef>
              <a:spcAft>
                <a:spcPts val="0"/>
              </a:spcAft>
              <a:buSzPct val="25418"/>
              <a:buNone/>
            </a:pPr>
            <a:r>
              <a:rPr lang="en" sz="4002">
                <a:solidFill>
                  <a:schemeClr val="dk1"/>
                </a:solidFill>
              </a:rPr>
              <a:t>Integrantes: </a:t>
            </a:r>
            <a:endParaRPr sz="4002">
              <a:solidFill>
                <a:schemeClr val="dk1"/>
              </a:solidFill>
            </a:endParaRPr>
          </a:p>
          <a:p>
            <a:pPr marL="457200" lvl="0" indent="-330274" algn="l" rtl="0">
              <a:lnSpc>
                <a:spcPct val="115000"/>
              </a:lnSpc>
              <a:spcBef>
                <a:spcPts val="0"/>
              </a:spcBef>
              <a:spcAft>
                <a:spcPts val="0"/>
              </a:spcAft>
              <a:buClr>
                <a:schemeClr val="dk1"/>
              </a:buClr>
              <a:buSzPct val="100000"/>
              <a:buChar char="●"/>
            </a:pPr>
            <a:r>
              <a:rPr lang="en" sz="4002">
                <a:solidFill>
                  <a:schemeClr val="dk1"/>
                </a:solidFill>
              </a:rPr>
              <a:t>Barbaran Gonzalo</a:t>
            </a:r>
            <a:endParaRPr sz="4002">
              <a:solidFill>
                <a:schemeClr val="dk1"/>
              </a:solidFill>
            </a:endParaRPr>
          </a:p>
          <a:p>
            <a:pPr marL="457200" lvl="0" indent="-330274" algn="l" rtl="0">
              <a:lnSpc>
                <a:spcPct val="115000"/>
              </a:lnSpc>
              <a:spcBef>
                <a:spcPts val="0"/>
              </a:spcBef>
              <a:spcAft>
                <a:spcPts val="0"/>
              </a:spcAft>
              <a:buClr>
                <a:schemeClr val="dk1"/>
              </a:buClr>
              <a:buSzPct val="100000"/>
              <a:buChar char="●"/>
            </a:pPr>
            <a:r>
              <a:rPr lang="en" sz="4002">
                <a:solidFill>
                  <a:schemeClr val="dk1"/>
                </a:solidFill>
              </a:rPr>
              <a:t>Lenta Ariel </a:t>
            </a:r>
            <a:endParaRPr sz="4002">
              <a:solidFill>
                <a:schemeClr val="dk1"/>
              </a:solidFill>
            </a:endParaRPr>
          </a:p>
          <a:p>
            <a:pPr marL="457200" lvl="0" indent="-330274" algn="l" rtl="0">
              <a:lnSpc>
                <a:spcPct val="115000"/>
              </a:lnSpc>
              <a:spcBef>
                <a:spcPts val="0"/>
              </a:spcBef>
              <a:spcAft>
                <a:spcPts val="0"/>
              </a:spcAft>
              <a:buClr>
                <a:schemeClr val="dk1"/>
              </a:buClr>
              <a:buSzPct val="100000"/>
              <a:buChar char="●"/>
            </a:pPr>
            <a:r>
              <a:rPr lang="en" sz="4002">
                <a:solidFill>
                  <a:schemeClr val="dk1"/>
                </a:solidFill>
              </a:rPr>
              <a:t>Leszezyñski Sebastián</a:t>
            </a:r>
            <a:endParaRPr sz="4002">
              <a:solidFill>
                <a:schemeClr val="dk1"/>
              </a:solidFill>
            </a:endParaRPr>
          </a:p>
          <a:p>
            <a:pPr marL="457200" lvl="0" indent="-330274" algn="l" rtl="0">
              <a:lnSpc>
                <a:spcPct val="115000"/>
              </a:lnSpc>
              <a:spcBef>
                <a:spcPts val="0"/>
              </a:spcBef>
              <a:spcAft>
                <a:spcPts val="0"/>
              </a:spcAft>
              <a:buClr>
                <a:schemeClr val="dk1"/>
              </a:buClr>
              <a:buSzPct val="100000"/>
              <a:buChar char="●"/>
            </a:pPr>
            <a:r>
              <a:rPr lang="en" sz="4002">
                <a:solidFill>
                  <a:schemeClr val="dk1"/>
                </a:solidFill>
              </a:rPr>
              <a:t>Luengo Ackermann Benjamin</a:t>
            </a:r>
            <a:endParaRPr sz="4002">
              <a:solidFill>
                <a:schemeClr val="dk1"/>
              </a:solidFill>
            </a:endParaRPr>
          </a:p>
          <a:p>
            <a:pPr marL="457200" lvl="0" indent="-330274" algn="l" rtl="0">
              <a:lnSpc>
                <a:spcPct val="115000"/>
              </a:lnSpc>
              <a:spcBef>
                <a:spcPts val="0"/>
              </a:spcBef>
              <a:spcAft>
                <a:spcPts val="0"/>
              </a:spcAft>
              <a:buClr>
                <a:schemeClr val="dk1"/>
              </a:buClr>
              <a:buSzPct val="100000"/>
              <a:buChar char="●"/>
            </a:pPr>
            <a:r>
              <a:rPr lang="en" sz="4002">
                <a:solidFill>
                  <a:schemeClr val="dk1"/>
                </a:solidFill>
              </a:rPr>
              <a:t>Neschisi Joaquin</a:t>
            </a:r>
            <a:endParaRPr sz="4002">
              <a:solidFill>
                <a:schemeClr val="dk1"/>
              </a:solidFill>
            </a:endParaRPr>
          </a:p>
          <a:p>
            <a:pPr marL="457200" lvl="0" indent="-330274" algn="l" rtl="0">
              <a:lnSpc>
                <a:spcPct val="115000"/>
              </a:lnSpc>
              <a:spcBef>
                <a:spcPts val="0"/>
              </a:spcBef>
              <a:spcAft>
                <a:spcPts val="0"/>
              </a:spcAft>
              <a:buClr>
                <a:schemeClr val="dk1"/>
              </a:buClr>
              <a:buSzPct val="100000"/>
              <a:buChar char="●"/>
            </a:pPr>
            <a:r>
              <a:rPr lang="en" sz="4002">
                <a:solidFill>
                  <a:schemeClr val="dk1"/>
                </a:solidFill>
              </a:rPr>
              <a:t>Rostagno Leandro </a:t>
            </a:r>
            <a:endParaRPr sz="4002">
              <a:solidFill>
                <a:schemeClr val="dk1"/>
              </a:solidFill>
            </a:endParaRPr>
          </a:p>
          <a:p>
            <a:pPr marL="0" lvl="0" indent="0" algn="ctr" rtl="0">
              <a:lnSpc>
                <a:spcPct val="80000"/>
              </a:lnSpc>
              <a:spcBef>
                <a:spcPts val="0"/>
              </a:spcBef>
              <a:spcAft>
                <a:spcPts val="0"/>
              </a:spcAft>
              <a:buSzPct val="30555"/>
              <a:buNone/>
            </a:pPr>
            <a:endParaRPr sz="3330"/>
          </a:p>
        </p:txBody>
      </p:sp>
      <p:pic>
        <p:nvPicPr>
          <p:cNvPr id="64" name="Google Shape;64;p13"/>
          <p:cNvPicPr preferRelativeResize="0"/>
          <p:nvPr/>
        </p:nvPicPr>
        <p:blipFill rotWithShape="1">
          <a:blip r:embed="rId3">
            <a:alphaModFix/>
          </a:blip>
          <a:srcRect/>
          <a:stretch/>
        </p:blipFill>
        <p:spPr>
          <a:xfrm>
            <a:off x="3924238" y="3483725"/>
            <a:ext cx="1494475" cy="1508950"/>
          </a:xfrm>
          <a:prstGeom prst="rect">
            <a:avLst/>
          </a:prstGeom>
          <a:noFill/>
          <a:ln>
            <a:noFill/>
          </a:ln>
        </p:spPr>
      </p:pic>
      <p:pic>
        <p:nvPicPr>
          <p:cNvPr id="65" name="Google Shape;65;p13"/>
          <p:cNvPicPr preferRelativeResize="0"/>
          <p:nvPr/>
        </p:nvPicPr>
        <p:blipFill>
          <a:blip r:embed="rId4">
            <a:alphaModFix/>
          </a:blip>
          <a:stretch>
            <a:fillRect/>
          </a:stretch>
        </p:blipFill>
        <p:spPr>
          <a:xfrm>
            <a:off x="6602261" y="4046175"/>
            <a:ext cx="2372914" cy="946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rgbClr val="E91D63"/>
                </a:solidFill>
              </a:rPr>
              <a:t>Testing Ágil - Equipos</a:t>
            </a:r>
            <a:endParaRPr>
              <a:solidFill>
                <a:srgbClr val="E91D63"/>
              </a:solidFill>
            </a:endParaRPr>
          </a:p>
        </p:txBody>
      </p:sp>
      <p:sp>
        <p:nvSpPr>
          <p:cNvPr id="137" name="Google Shape;137;p22"/>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Trabajando en equipos ágiles - Ahora estamos más cerca</a:t>
            </a:r>
            <a:endParaRPr/>
          </a:p>
          <a:p>
            <a:pPr marL="0" lvl="0" indent="0" algn="l" rtl="0">
              <a:spcBef>
                <a:spcPts val="1200"/>
              </a:spcBef>
              <a:spcAft>
                <a:spcPts val="1200"/>
              </a:spcAft>
              <a:buNone/>
            </a:pPr>
            <a:endParaRPr/>
          </a:p>
        </p:txBody>
      </p:sp>
      <p:pic>
        <p:nvPicPr>
          <p:cNvPr id="138" name="Google Shape;138;p22"/>
          <p:cNvPicPr preferRelativeResize="0"/>
          <p:nvPr/>
        </p:nvPicPr>
        <p:blipFill rotWithShape="1">
          <a:blip r:embed="rId3">
            <a:alphaModFix/>
          </a:blip>
          <a:srcRect l="14854" r="12822"/>
          <a:stretch/>
        </p:blipFill>
        <p:spPr>
          <a:xfrm>
            <a:off x="2994075" y="2276825"/>
            <a:ext cx="3155850" cy="24447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Testing Ágil - Equipos</a:t>
            </a:r>
            <a:endParaRPr>
              <a:solidFill>
                <a:schemeClr val="dk1"/>
              </a:solidFill>
            </a:endParaRPr>
          </a:p>
        </p:txBody>
      </p:sp>
      <p:sp>
        <p:nvSpPr>
          <p:cNvPr id="144" name="Google Shape;144;p23"/>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El testing es responsabilidad de todos </a:t>
            </a:r>
            <a:endParaRPr/>
          </a:p>
          <a:p>
            <a:pPr marL="0" lvl="0" indent="0" algn="l" rtl="0">
              <a:spcBef>
                <a:spcPts val="1200"/>
              </a:spcBef>
              <a:spcAft>
                <a:spcPts val="1200"/>
              </a:spcAft>
              <a:buNone/>
            </a:pPr>
            <a:endParaRPr/>
          </a:p>
        </p:txBody>
      </p:sp>
      <p:pic>
        <p:nvPicPr>
          <p:cNvPr id="145" name="Google Shape;145;p23"/>
          <p:cNvPicPr preferRelativeResize="0"/>
          <p:nvPr/>
        </p:nvPicPr>
        <p:blipFill>
          <a:blip r:embed="rId3">
            <a:alphaModFix/>
          </a:blip>
          <a:stretch>
            <a:fillRect/>
          </a:stretch>
        </p:blipFill>
        <p:spPr>
          <a:xfrm>
            <a:off x="1365825" y="1993925"/>
            <a:ext cx="5365650" cy="28706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Testing Ágil - Mentalidad</a:t>
            </a:r>
            <a:endParaRPr>
              <a:solidFill>
                <a:schemeClr val="dk1"/>
              </a:solidFill>
            </a:endParaRPr>
          </a:p>
        </p:txBody>
      </p:sp>
      <p:sp>
        <p:nvSpPr>
          <p:cNvPr id="151" name="Google Shape;151;p24"/>
          <p:cNvSpPr txBox="1">
            <a:spLocks noGrp="1"/>
          </p:cNvSpPr>
          <p:nvPr>
            <p:ph type="body" idx="1"/>
          </p:nvPr>
        </p:nvSpPr>
        <p:spPr>
          <a:xfrm>
            <a:off x="311700" y="1330400"/>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El foco no es encontrar defectos, sino prevenirlos</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52" name="Google Shape;152;p24"/>
          <p:cNvPicPr preferRelativeResize="0"/>
          <p:nvPr/>
        </p:nvPicPr>
        <p:blipFill>
          <a:blip r:embed="rId3">
            <a:alphaModFix/>
          </a:blip>
          <a:stretch>
            <a:fillRect/>
          </a:stretch>
        </p:blipFill>
        <p:spPr>
          <a:xfrm>
            <a:off x="1194875" y="1833450"/>
            <a:ext cx="6120675" cy="32050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Testing Ágil - ¿Por qué esa mentalidad?</a:t>
            </a:r>
            <a:endParaRPr>
              <a:solidFill>
                <a:schemeClr val="dk1"/>
              </a:solidFill>
            </a:endParaRPr>
          </a:p>
        </p:txBody>
      </p:sp>
      <p:sp>
        <p:nvSpPr>
          <p:cNvPr id="158" name="Google Shape;158;p25"/>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Prevenir defectos elimina desperdicios evitando el retrabajo</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59" name="Google Shape;159;p25"/>
          <p:cNvPicPr preferRelativeResize="0"/>
          <p:nvPr/>
        </p:nvPicPr>
        <p:blipFill rotWithShape="1">
          <a:blip r:embed="rId3">
            <a:alphaModFix/>
          </a:blip>
          <a:srcRect l="20375" r="26798"/>
          <a:stretch/>
        </p:blipFill>
        <p:spPr>
          <a:xfrm>
            <a:off x="5177575" y="1898475"/>
            <a:ext cx="2456325" cy="3099900"/>
          </a:xfrm>
          <a:prstGeom prst="rect">
            <a:avLst/>
          </a:prstGeom>
          <a:noFill/>
          <a:ln>
            <a:noFill/>
          </a:ln>
        </p:spPr>
      </p:pic>
      <p:pic>
        <p:nvPicPr>
          <p:cNvPr id="160" name="Google Shape;160;p25"/>
          <p:cNvPicPr preferRelativeResize="0"/>
          <p:nvPr/>
        </p:nvPicPr>
        <p:blipFill rotWithShape="1">
          <a:blip r:embed="rId4">
            <a:alphaModFix/>
          </a:blip>
          <a:srcRect l="8299" t="3523" r="36151" b="3253"/>
          <a:stretch/>
        </p:blipFill>
        <p:spPr>
          <a:xfrm>
            <a:off x="1249825" y="2146050"/>
            <a:ext cx="1975575" cy="24891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p:nvPr/>
        </p:nvSpPr>
        <p:spPr>
          <a:xfrm>
            <a:off x="461913" y="1639925"/>
            <a:ext cx="3150900" cy="3070800"/>
          </a:xfrm>
          <a:prstGeom prst="ellipse">
            <a:avLst/>
          </a:prstGeom>
          <a:gradFill>
            <a:gsLst>
              <a:gs pos="0">
                <a:srgbClr val="DBD4EB"/>
              </a:gs>
              <a:gs pos="100000">
                <a:srgbClr val="9180BB"/>
              </a:gs>
            </a:gsLst>
            <a:path path="circle">
              <a:fillToRect l="50000" t="50000" r="50000" b="50000"/>
            </a:path>
            <a:tileRect/>
          </a:gra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Testing Tradicional vs Testing Ágil - Similitudes</a:t>
            </a:r>
            <a:endParaRPr>
              <a:solidFill>
                <a:schemeClr val="dk1"/>
              </a:solidFill>
            </a:endParaRPr>
          </a:p>
        </p:txBody>
      </p:sp>
      <p:sp>
        <p:nvSpPr>
          <p:cNvPr id="167" name="Google Shape;167;p26"/>
          <p:cNvSpPr/>
          <p:nvPr/>
        </p:nvSpPr>
        <p:spPr>
          <a:xfrm>
            <a:off x="763888" y="2199475"/>
            <a:ext cx="1226700" cy="1142100"/>
          </a:xfrm>
          <a:prstGeom prst="ellipse">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ora"/>
                <a:ea typeface="Lora"/>
                <a:cs typeface="Lora"/>
                <a:sym typeface="Lora"/>
              </a:rPr>
              <a:t>Control de Calidad de Proceso</a:t>
            </a:r>
            <a:endParaRPr sz="1000">
              <a:latin typeface="Lora"/>
              <a:ea typeface="Lora"/>
              <a:cs typeface="Lora"/>
              <a:sym typeface="Lora"/>
            </a:endParaRPr>
          </a:p>
        </p:txBody>
      </p:sp>
      <p:sp>
        <p:nvSpPr>
          <p:cNvPr id="168" name="Google Shape;168;p26"/>
          <p:cNvSpPr/>
          <p:nvPr/>
        </p:nvSpPr>
        <p:spPr>
          <a:xfrm>
            <a:off x="1424013" y="3341575"/>
            <a:ext cx="1226700" cy="1142100"/>
          </a:xfrm>
          <a:prstGeom prst="ellipse">
            <a:avLst/>
          </a:prstGeom>
          <a:gradFill>
            <a:gsLst>
              <a:gs pos="0">
                <a:srgbClr val="FFFFFF"/>
              </a:gs>
              <a:gs pos="100000">
                <a:srgbClr val="B3B3B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Lora"/>
                <a:ea typeface="Lora"/>
                <a:cs typeface="Lora"/>
                <a:sym typeface="Lora"/>
              </a:rPr>
              <a:t>Control de Calidad de Producto</a:t>
            </a:r>
            <a:endParaRPr sz="1000">
              <a:latin typeface="Lora"/>
              <a:ea typeface="Lora"/>
              <a:cs typeface="Lora"/>
              <a:sym typeface="Lora"/>
            </a:endParaRPr>
          </a:p>
        </p:txBody>
      </p:sp>
      <p:sp>
        <p:nvSpPr>
          <p:cNvPr id="169" name="Google Shape;169;p26"/>
          <p:cNvSpPr/>
          <p:nvPr/>
        </p:nvSpPr>
        <p:spPr>
          <a:xfrm>
            <a:off x="2087863" y="2199475"/>
            <a:ext cx="1226700" cy="1142100"/>
          </a:xfrm>
          <a:prstGeom prst="ellipse">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Lora"/>
                <a:ea typeface="Lora"/>
                <a:cs typeface="Lora"/>
                <a:sym typeface="Lora"/>
              </a:rPr>
              <a:t>Prueba de Software</a:t>
            </a:r>
            <a:endParaRPr sz="1000" b="1">
              <a:latin typeface="Lora"/>
              <a:ea typeface="Lora"/>
              <a:cs typeface="Lora"/>
              <a:sym typeface="Lora"/>
            </a:endParaRPr>
          </a:p>
        </p:txBody>
      </p:sp>
      <p:sp>
        <p:nvSpPr>
          <p:cNvPr id="170" name="Google Shape;170;p26"/>
          <p:cNvSpPr/>
          <p:nvPr/>
        </p:nvSpPr>
        <p:spPr>
          <a:xfrm>
            <a:off x="3970113" y="2808575"/>
            <a:ext cx="1556700" cy="7335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5949688" y="2763575"/>
            <a:ext cx="2732400" cy="823500"/>
          </a:xfrm>
          <a:prstGeom prst="roundRect">
            <a:avLst>
              <a:gd name="adj" fmla="val 16667"/>
            </a:avLst>
          </a:prstGeom>
          <a:gradFill>
            <a:gsLst>
              <a:gs pos="0">
                <a:srgbClr val="D4E5F5"/>
              </a:gs>
              <a:gs pos="100000">
                <a:srgbClr val="70A4D5"/>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Montserrat"/>
                <a:ea typeface="Montserrat"/>
                <a:cs typeface="Montserrat"/>
                <a:sym typeface="Montserrat"/>
              </a:rPr>
              <a:t>Aseguramiento de</a:t>
            </a:r>
            <a:endParaRPr sz="1600">
              <a:latin typeface="Montserrat"/>
              <a:ea typeface="Montserrat"/>
              <a:cs typeface="Montserrat"/>
              <a:sym typeface="Montserrat"/>
            </a:endParaRPr>
          </a:p>
          <a:p>
            <a:pPr marL="0" lvl="0" indent="0" algn="ctr" rtl="0">
              <a:spcBef>
                <a:spcPts val="0"/>
              </a:spcBef>
              <a:spcAft>
                <a:spcPts val="0"/>
              </a:spcAft>
              <a:buNone/>
            </a:pPr>
            <a:r>
              <a:rPr lang="en" sz="1600">
                <a:latin typeface="Montserrat"/>
                <a:ea typeface="Montserrat"/>
                <a:cs typeface="Montserrat"/>
                <a:sym typeface="Montserrat"/>
              </a:rPr>
              <a:t>Calidad de Software</a:t>
            </a:r>
            <a:endParaRPr>
              <a:latin typeface="Montserrat"/>
              <a:ea typeface="Montserrat"/>
              <a:cs typeface="Montserrat"/>
              <a:sym typeface="Montserrat"/>
            </a:endParaRPr>
          </a:p>
        </p:txBody>
      </p:sp>
      <p:sp>
        <p:nvSpPr>
          <p:cNvPr id="172" name="Google Shape;172;p26"/>
          <p:cNvSpPr txBox="1"/>
          <p:nvPr/>
        </p:nvSpPr>
        <p:spPr>
          <a:xfrm>
            <a:off x="6194950" y="2199475"/>
            <a:ext cx="2241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Source Code Pro"/>
                <a:ea typeface="Source Code Pro"/>
                <a:cs typeface="Source Code Pro"/>
                <a:sym typeface="Source Code Pro"/>
              </a:rPr>
              <a:t>Misma finalidad</a:t>
            </a:r>
            <a:endParaRPr sz="1800">
              <a:latin typeface="Source Code Pro"/>
              <a:ea typeface="Source Code Pro"/>
              <a:cs typeface="Source Code Pro"/>
              <a:sym typeface="Source Code Pro"/>
            </a:endParaRPr>
          </a:p>
        </p:txBody>
      </p:sp>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Clr>
                <a:schemeClr val="dk1"/>
              </a:buClr>
              <a:buSzPts val="1100"/>
              <a:buFont typeface="Arial"/>
              <a:buNone/>
            </a:pPr>
            <a:r>
              <a:rPr lang="en">
                <a:solidFill>
                  <a:schemeClr val="dk1"/>
                </a:solidFill>
              </a:rPr>
              <a:t>Testing Tradicional vs Testing Ágil - Diferencias</a:t>
            </a:r>
            <a:endParaRPr>
              <a:solidFill>
                <a:schemeClr val="dk1"/>
              </a:solidFill>
            </a:endParaRPr>
          </a:p>
        </p:txBody>
      </p:sp>
      <p:pic>
        <p:nvPicPr>
          <p:cNvPr id="178" name="Google Shape;178;p27"/>
          <p:cNvPicPr preferRelativeResize="0"/>
          <p:nvPr/>
        </p:nvPicPr>
        <p:blipFill rotWithShape="1">
          <a:blip r:embed="rId3">
            <a:alphaModFix/>
          </a:blip>
          <a:srcRect t="3220" b="14616"/>
          <a:stretch/>
        </p:blipFill>
        <p:spPr>
          <a:xfrm>
            <a:off x="3218062" y="1802225"/>
            <a:ext cx="2893325" cy="2377175"/>
          </a:xfrm>
          <a:prstGeom prst="rect">
            <a:avLst/>
          </a:prstGeom>
          <a:noFill/>
          <a:ln>
            <a:noFill/>
          </a:ln>
        </p:spPr>
      </p:pic>
      <p:pic>
        <p:nvPicPr>
          <p:cNvPr id="179" name="Google Shape;179;p27"/>
          <p:cNvPicPr preferRelativeResize="0"/>
          <p:nvPr/>
        </p:nvPicPr>
        <p:blipFill rotWithShape="1">
          <a:blip r:embed="rId4">
            <a:alphaModFix/>
          </a:blip>
          <a:srcRect l="55726" t="5423" r="5958" b="27372"/>
          <a:stretch/>
        </p:blipFill>
        <p:spPr>
          <a:xfrm>
            <a:off x="6827175" y="1802225"/>
            <a:ext cx="1773625" cy="2094575"/>
          </a:xfrm>
          <a:prstGeom prst="rect">
            <a:avLst/>
          </a:prstGeom>
          <a:noFill/>
          <a:ln>
            <a:noFill/>
          </a:ln>
        </p:spPr>
      </p:pic>
      <p:pic>
        <p:nvPicPr>
          <p:cNvPr id="180" name="Google Shape;180;p27"/>
          <p:cNvPicPr preferRelativeResize="0"/>
          <p:nvPr/>
        </p:nvPicPr>
        <p:blipFill rotWithShape="1">
          <a:blip r:embed="rId4">
            <a:alphaModFix/>
          </a:blip>
          <a:srcRect l="6830" t="5423" r="50846" b="27372"/>
          <a:stretch/>
        </p:blipFill>
        <p:spPr>
          <a:xfrm>
            <a:off x="543200" y="1802225"/>
            <a:ext cx="1959075" cy="2094575"/>
          </a:xfrm>
          <a:prstGeom prst="rect">
            <a:avLst/>
          </a:prstGeom>
          <a:noFill/>
          <a:ln>
            <a:noFill/>
          </a:ln>
        </p:spPr>
      </p:pic>
      <p:sp>
        <p:nvSpPr>
          <p:cNvPr id="181" name="Google Shape;181;p27"/>
          <p:cNvSpPr txBox="1"/>
          <p:nvPr/>
        </p:nvSpPr>
        <p:spPr>
          <a:xfrm>
            <a:off x="543150" y="4311525"/>
            <a:ext cx="8057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Source Code Pro"/>
                <a:ea typeface="Source Code Pro"/>
                <a:cs typeface="Source Code Pro"/>
                <a:sym typeface="Source Code Pro"/>
              </a:rPr>
              <a:t>Lugar del Testing en el desarrollo</a:t>
            </a:r>
            <a:endParaRPr sz="1600">
              <a:latin typeface="Source Code Pro"/>
              <a:ea typeface="Source Code Pro"/>
              <a:cs typeface="Source Code Pro"/>
              <a:sym typeface="Source Code Pro"/>
            </a:endParaRPr>
          </a:p>
        </p:txBody>
      </p:sp>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Testing Tradicional vs Testing Ágil - Diferencias</a:t>
            </a:r>
            <a:endParaRPr>
              <a:solidFill>
                <a:schemeClr val="dk1"/>
              </a:solidFill>
            </a:endParaRPr>
          </a:p>
        </p:txBody>
      </p:sp>
      <p:pic>
        <p:nvPicPr>
          <p:cNvPr id="187" name="Google Shape;187;p28"/>
          <p:cNvPicPr preferRelativeResize="0"/>
          <p:nvPr/>
        </p:nvPicPr>
        <p:blipFill rotWithShape="1">
          <a:blip r:embed="rId3">
            <a:alphaModFix/>
          </a:blip>
          <a:srcRect l="29187" t="19044" r="27864" b="11015"/>
          <a:stretch/>
        </p:blipFill>
        <p:spPr>
          <a:xfrm>
            <a:off x="6812513" y="2454100"/>
            <a:ext cx="1964074" cy="1731774"/>
          </a:xfrm>
          <a:prstGeom prst="rect">
            <a:avLst/>
          </a:prstGeom>
          <a:noFill/>
          <a:ln>
            <a:noFill/>
          </a:ln>
        </p:spPr>
      </p:pic>
      <p:pic>
        <p:nvPicPr>
          <p:cNvPr id="188" name="Google Shape;188;p28"/>
          <p:cNvPicPr preferRelativeResize="0"/>
          <p:nvPr/>
        </p:nvPicPr>
        <p:blipFill rotWithShape="1">
          <a:blip r:embed="rId4">
            <a:alphaModFix/>
          </a:blip>
          <a:srcRect l="24579" t="45926" r="44517" b="11689"/>
          <a:stretch/>
        </p:blipFill>
        <p:spPr>
          <a:xfrm>
            <a:off x="3876037" y="2562362"/>
            <a:ext cx="1964076" cy="1515263"/>
          </a:xfrm>
          <a:prstGeom prst="rect">
            <a:avLst/>
          </a:prstGeom>
          <a:noFill/>
          <a:ln>
            <a:noFill/>
          </a:ln>
        </p:spPr>
      </p:pic>
      <p:pic>
        <p:nvPicPr>
          <p:cNvPr id="189" name="Google Shape;189;p28"/>
          <p:cNvPicPr preferRelativeResize="0"/>
          <p:nvPr/>
        </p:nvPicPr>
        <p:blipFill rotWithShape="1">
          <a:blip r:embed="rId5">
            <a:alphaModFix/>
          </a:blip>
          <a:srcRect l="15021" t="8202" r="23987" b="16817"/>
          <a:stretch/>
        </p:blipFill>
        <p:spPr>
          <a:xfrm>
            <a:off x="5969325" y="3038988"/>
            <a:ext cx="713950" cy="877700"/>
          </a:xfrm>
          <a:prstGeom prst="rect">
            <a:avLst/>
          </a:prstGeom>
          <a:noFill/>
          <a:ln>
            <a:noFill/>
          </a:ln>
        </p:spPr>
      </p:pic>
      <p:sp>
        <p:nvSpPr>
          <p:cNvPr id="190" name="Google Shape;190;p28"/>
          <p:cNvSpPr txBox="1"/>
          <p:nvPr/>
        </p:nvSpPr>
        <p:spPr>
          <a:xfrm>
            <a:off x="3706863" y="4185875"/>
            <a:ext cx="21861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rebuchet MS"/>
                <a:ea typeface="Trebuchet MS"/>
                <a:cs typeface="Trebuchet MS"/>
                <a:sym typeface="Trebuchet MS"/>
              </a:rPr>
              <a:t>Tradicional </a:t>
            </a:r>
            <a:r>
              <a:rPr lang="en" sz="1500">
                <a:latin typeface="Montserrat"/>
                <a:ea typeface="Montserrat"/>
                <a:cs typeface="Montserrat"/>
                <a:sym typeface="Montserrat"/>
              </a:rPr>
              <a:t>               </a:t>
            </a:r>
            <a:endParaRPr sz="1500">
              <a:latin typeface="Montserrat"/>
              <a:ea typeface="Montserrat"/>
              <a:cs typeface="Montserrat"/>
              <a:sym typeface="Montserrat"/>
            </a:endParaRPr>
          </a:p>
        </p:txBody>
      </p:sp>
      <p:sp>
        <p:nvSpPr>
          <p:cNvPr id="191" name="Google Shape;191;p28"/>
          <p:cNvSpPr txBox="1"/>
          <p:nvPr/>
        </p:nvSpPr>
        <p:spPr>
          <a:xfrm>
            <a:off x="6873250" y="4185875"/>
            <a:ext cx="18426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Trebuchet MS"/>
                <a:ea typeface="Trebuchet MS"/>
                <a:cs typeface="Trebuchet MS"/>
                <a:sym typeface="Trebuchet MS"/>
              </a:rPr>
              <a:t>Ágil </a:t>
            </a:r>
            <a:r>
              <a:rPr lang="en" sz="1500">
                <a:latin typeface="Montserrat"/>
                <a:ea typeface="Montserrat"/>
                <a:cs typeface="Montserrat"/>
                <a:sym typeface="Montserrat"/>
              </a:rPr>
              <a:t>     </a:t>
            </a:r>
            <a:endParaRPr sz="1500">
              <a:latin typeface="Montserrat"/>
              <a:ea typeface="Montserrat"/>
              <a:cs typeface="Montserrat"/>
              <a:sym typeface="Montserrat"/>
            </a:endParaRPr>
          </a:p>
        </p:txBody>
      </p:sp>
      <p:pic>
        <p:nvPicPr>
          <p:cNvPr id="192" name="Google Shape;192;p28"/>
          <p:cNvPicPr preferRelativeResize="0"/>
          <p:nvPr/>
        </p:nvPicPr>
        <p:blipFill>
          <a:blip r:embed="rId6">
            <a:alphaModFix/>
          </a:blip>
          <a:stretch>
            <a:fillRect/>
          </a:stretch>
        </p:blipFill>
        <p:spPr>
          <a:xfrm>
            <a:off x="694800" y="2241138"/>
            <a:ext cx="1768925" cy="1768925"/>
          </a:xfrm>
          <a:prstGeom prst="rect">
            <a:avLst/>
          </a:prstGeom>
          <a:noFill/>
          <a:ln>
            <a:noFill/>
          </a:ln>
        </p:spPr>
      </p:pic>
      <p:sp>
        <p:nvSpPr>
          <p:cNvPr id="193" name="Google Shape;193;p28"/>
          <p:cNvSpPr txBox="1"/>
          <p:nvPr/>
        </p:nvSpPr>
        <p:spPr>
          <a:xfrm>
            <a:off x="486213" y="3811563"/>
            <a:ext cx="2186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Lobster"/>
                <a:ea typeface="Lobster"/>
                <a:cs typeface="Lobster"/>
                <a:sym typeface="Lobster"/>
              </a:rPr>
              <a:t>Adaptabilidad </a:t>
            </a:r>
            <a:r>
              <a:rPr lang="en" sz="1500">
                <a:latin typeface="Montserrat"/>
                <a:ea typeface="Montserrat"/>
                <a:cs typeface="Montserrat"/>
                <a:sym typeface="Montserrat"/>
              </a:rPr>
              <a:t>              </a:t>
            </a:r>
            <a:endParaRPr sz="1500">
              <a:latin typeface="Montserrat"/>
              <a:ea typeface="Montserrat"/>
              <a:cs typeface="Montserrat"/>
              <a:sym typeface="Montserrat"/>
            </a:endParaRPr>
          </a:p>
        </p:txBody>
      </p:sp>
      <p:sp>
        <p:nvSpPr>
          <p:cNvPr id="194" name="Google Shape;194;p28"/>
          <p:cNvSpPr txBox="1"/>
          <p:nvPr/>
        </p:nvSpPr>
        <p:spPr>
          <a:xfrm>
            <a:off x="3876025" y="1727250"/>
            <a:ext cx="4839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latin typeface="Source Code Pro"/>
                <a:ea typeface="Source Code Pro"/>
                <a:cs typeface="Source Code Pro"/>
                <a:sym typeface="Source Code Pro"/>
              </a:rPr>
              <a:t>Responsabilidad del Testing</a:t>
            </a:r>
            <a:endParaRPr sz="1600">
              <a:latin typeface="Source Code Pro"/>
              <a:ea typeface="Source Code Pro"/>
              <a:cs typeface="Source Code Pro"/>
              <a:sym typeface="Source Code Pro"/>
            </a:endParaRPr>
          </a:p>
        </p:txBody>
      </p:sp>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Rol del tester en Agile</a:t>
            </a:r>
            <a:endParaRPr>
              <a:solidFill>
                <a:schemeClr val="dk1"/>
              </a:solidFill>
            </a:endParaRPr>
          </a:p>
        </p:txBody>
      </p:sp>
      <p:sp>
        <p:nvSpPr>
          <p:cNvPr id="200" name="Google Shape;200;p29"/>
          <p:cNvSpPr txBox="1">
            <a:spLocks noGrp="1"/>
          </p:cNvSpPr>
          <p:nvPr>
            <p:ph type="body" idx="1"/>
          </p:nvPr>
        </p:nvSpPr>
        <p:spPr>
          <a:xfrm>
            <a:off x="311700" y="14910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¿Qué puede aportar el tester en Agile?</a:t>
            </a:r>
            <a:endParaRPr/>
          </a:p>
        </p:txBody>
      </p:sp>
      <p:pic>
        <p:nvPicPr>
          <p:cNvPr id="201" name="Google Shape;201;p29"/>
          <p:cNvPicPr preferRelativeResize="0"/>
          <p:nvPr/>
        </p:nvPicPr>
        <p:blipFill>
          <a:blip r:embed="rId3">
            <a:alphaModFix/>
          </a:blip>
          <a:stretch>
            <a:fillRect/>
          </a:stretch>
        </p:blipFill>
        <p:spPr>
          <a:xfrm>
            <a:off x="1722450" y="2075524"/>
            <a:ext cx="5286026" cy="2304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Pasar de Tradicional a Ágil </a:t>
            </a:r>
            <a:endParaRPr>
              <a:solidFill>
                <a:schemeClr val="dk1"/>
              </a:solidFill>
            </a:endParaRPr>
          </a:p>
        </p:txBody>
      </p:sp>
      <p:sp>
        <p:nvSpPr>
          <p:cNvPr id="207" name="Google Shape;207;p30"/>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¿Qué implica este cambio de mentalidad?</a:t>
            </a:r>
            <a:endParaRPr/>
          </a:p>
          <a:p>
            <a:pPr marL="0" lvl="0" indent="0" algn="l" rtl="0">
              <a:spcBef>
                <a:spcPts val="1200"/>
              </a:spcBef>
              <a:spcAft>
                <a:spcPts val="1200"/>
              </a:spcAft>
              <a:buNone/>
            </a:pPr>
            <a:endParaRPr sz="1200"/>
          </a:p>
        </p:txBody>
      </p:sp>
      <p:pic>
        <p:nvPicPr>
          <p:cNvPr id="208" name="Google Shape;208;p30"/>
          <p:cNvPicPr preferRelativeResize="0"/>
          <p:nvPr/>
        </p:nvPicPr>
        <p:blipFill>
          <a:blip r:embed="rId3">
            <a:alphaModFix/>
          </a:blip>
          <a:stretch>
            <a:fillRect/>
          </a:stretch>
        </p:blipFill>
        <p:spPr>
          <a:xfrm>
            <a:off x="2509425" y="2205425"/>
            <a:ext cx="4125175" cy="25563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Clr>
                <a:schemeClr val="dk1"/>
              </a:buClr>
              <a:buSzPct val="36666"/>
              <a:buFont typeface="Arial"/>
              <a:buNone/>
            </a:pPr>
            <a:r>
              <a:rPr lang="en" dirty="0">
                <a:solidFill>
                  <a:schemeClr val="dk1"/>
                </a:solidFill>
              </a:rPr>
              <a:t>Pasar de Tradicional a Ágil</a:t>
            </a:r>
            <a:r>
              <a:rPr lang="en" dirty="0"/>
              <a:t> </a:t>
            </a:r>
            <a:endParaRPr dirty="0"/>
          </a:p>
        </p:txBody>
      </p:sp>
      <p:sp>
        <p:nvSpPr>
          <p:cNvPr id="214" name="Google Shape;214;p31"/>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Resistencia al cambio</a:t>
            </a:r>
            <a:endParaRPr/>
          </a:p>
        </p:txBody>
      </p:sp>
      <p:pic>
        <p:nvPicPr>
          <p:cNvPr id="215" name="Google Shape;215;p31"/>
          <p:cNvPicPr preferRelativeResize="0"/>
          <p:nvPr/>
        </p:nvPicPr>
        <p:blipFill>
          <a:blip r:embed="rId3">
            <a:alphaModFix/>
          </a:blip>
          <a:stretch>
            <a:fillRect/>
          </a:stretch>
        </p:blipFill>
        <p:spPr>
          <a:xfrm>
            <a:off x="5455975" y="2595587"/>
            <a:ext cx="3010451" cy="1993975"/>
          </a:xfrm>
          <a:prstGeom prst="rect">
            <a:avLst/>
          </a:prstGeom>
          <a:noFill/>
          <a:ln>
            <a:noFill/>
          </a:ln>
        </p:spPr>
      </p:pic>
      <p:pic>
        <p:nvPicPr>
          <p:cNvPr id="216" name="Google Shape;216;p31"/>
          <p:cNvPicPr preferRelativeResize="0"/>
          <p:nvPr/>
        </p:nvPicPr>
        <p:blipFill>
          <a:blip r:embed="rId4">
            <a:alphaModFix/>
          </a:blip>
          <a:stretch>
            <a:fillRect/>
          </a:stretch>
        </p:blipFill>
        <p:spPr>
          <a:xfrm>
            <a:off x="604346" y="2261600"/>
            <a:ext cx="3850900" cy="266195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Testing en ambientes tradicionales</a:t>
            </a:r>
            <a:endParaRPr>
              <a:solidFill>
                <a:schemeClr val="dk1"/>
              </a:solidFill>
            </a:endParaRPr>
          </a:p>
        </p:txBody>
      </p:sp>
      <p:sp>
        <p:nvSpPr>
          <p:cNvPr id="4" name="Google Shape;77;p15">
            <a:extLst>
              <a:ext uri="{FF2B5EF4-FFF2-40B4-BE49-F238E27FC236}">
                <a16:creationId xmlns:a16="http://schemas.microsoft.com/office/drawing/2014/main" id="{1DB3874C-E51E-4E4C-A6BE-943D05C6AFE6}"/>
              </a:ext>
            </a:extLst>
          </p:cNvPr>
          <p:cNvSpPr/>
          <p:nvPr/>
        </p:nvSpPr>
        <p:spPr>
          <a:xfrm>
            <a:off x="813100" y="1336875"/>
            <a:ext cx="1094100" cy="609000"/>
          </a:xfrm>
          <a:prstGeom prst="roundRect">
            <a:avLst>
              <a:gd name="adj" fmla="val 16667"/>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Requisitos</a:t>
            </a:r>
            <a:endParaRPr/>
          </a:p>
        </p:txBody>
      </p:sp>
      <p:sp>
        <p:nvSpPr>
          <p:cNvPr id="5" name="Google Shape;78;p15">
            <a:extLst>
              <a:ext uri="{FF2B5EF4-FFF2-40B4-BE49-F238E27FC236}">
                <a16:creationId xmlns:a16="http://schemas.microsoft.com/office/drawing/2014/main" id="{498F109C-5E3F-46D4-B468-CD99C29AE125}"/>
              </a:ext>
            </a:extLst>
          </p:cNvPr>
          <p:cNvSpPr/>
          <p:nvPr/>
        </p:nvSpPr>
        <p:spPr>
          <a:xfrm>
            <a:off x="3001300" y="2554875"/>
            <a:ext cx="1094100" cy="609000"/>
          </a:xfrm>
          <a:prstGeom prst="roundRect">
            <a:avLst>
              <a:gd name="adj" fmla="val 16667"/>
            </a:avLst>
          </a:prstGeom>
          <a:gradFill>
            <a:gsLst>
              <a:gs pos="0">
                <a:srgbClr val="FFF6DB"/>
              </a:gs>
              <a:gs pos="100000">
                <a:srgbClr val="FAD25C"/>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Diseño</a:t>
            </a:r>
            <a:endParaRPr/>
          </a:p>
        </p:txBody>
      </p:sp>
      <p:sp>
        <p:nvSpPr>
          <p:cNvPr id="6" name="Google Shape;79;p15">
            <a:extLst>
              <a:ext uri="{FF2B5EF4-FFF2-40B4-BE49-F238E27FC236}">
                <a16:creationId xmlns:a16="http://schemas.microsoft.com/office/drawing/2014/main" id="{05C8B0A9-53A4-4DBF-A368-8535F65C2C15}"/>
              </a:ext>
            </a:extLst>
          </p:cNvPr>
          <p:cNvSpPr/>
          <p:nvPr/>
        </p:nvSpPr>
        <p:spPr>
          <a:xfrm>
            <a:off x="4095400" y="3163875"/>
            <a:ext cx="1539600" cy="609000"/>
          </a:xfrm>
          <a:prstGeom prst="roundRect">
            <a:avLst>
              <a:gd name="adj" fmla="val 16667"/>
            </a:avLst>
          </a:prstGeom>
          <a:gradFill>
            <a:gsLst>
              <a:gs pos="0">
                <a:srgbClr val="DCECD5"/>
              </a:gs>
              <a:gs pos="100000">
                <a:srgbClr val="93BC8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Implementacion</a:t>
            </a:r>
            <a:endParaRPr/>
          </a:p>
        </p:txBody>
      </p:sp>
      <p:sp>
        <p:nvSpPr>
          <p:cNvPr id="7" name="Google Shape;80;p15">
            <a:extLst>
              <a:ext uri="{FF2B5EF4-FFF2-40B4-BE49-F238E27FC236}">
                <a16:creationId xmlns:a16="http://schemas.microsoft.com/office/drawing/2014/main" id="{C476B79C-47CF-4653-8F08-D5FDE5666A5A}"/>
              </a:ext>
            </a:extLst>
          </p:cNvPr>
          <p:cNvSpPr/>
          <p:nvPr/>
        </p:nvSpPr>
        <p:spPr>
          <a:xfrm>
            <a:off x="5663313" y="3694475"/>
            <a:ext cx="1094100" cy="609000"/>
          </a:xfrm>
          <a:prstGeom prst="roundRect">
            <a:avLst>
              <a:gd name="adj" fmla="val 16667"/>
            </a:avLst>
          </a:prstGeom>
          <a:gradFill>
            <a:gsLst>
              <a:gs pos="0">
                <a:srgbClr val="DFE9FB"/>
              </a:gs>
              <a:gs pos="100000">
                <a:srgbClr val="6E9BE7"/>
              </a:gs>
            </a:gsLst>
            <a:path path="circle">
              <a:fillToRect l="50000" t="50000" r="50000" b="50000"/>
            </a:path>
            <a:tileRect/>
          </a:gradFill>
          <a:ln w="9525" cap="flat" cmpd="sng">
            <a:solidFill>
              <a:schemeClr val="dk2"/>
            </a:solidFill>
            <a:prstDash val="solid"/>
            <a:round/>
            <a:headEnd type="none" w="sm" len="sm"/>
            <a:tailEnd type="none" w="sm" len="sm"/>
          </a:ln>
          <a:effectLst>
            <a:glow rad="63500">
              <a:schemeClr val="accent4">
                <a:satMod val="175000"/>
                <a:alpha val="40000"/>
              </a:schemeClr>
            </a:glo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Pruebas</a:t>
            </a:r>
            <a:endParaRPr/>
          </a:p>
        </p:txBody>
      </p:sp>
      <p:sp>
        <p:nvSpPr>
          <p:cNvPr id="8" name="Google Shape;81;p15">
            <a:extLst>
              <a:ext uri="{FF2B5EF4-FFF2-40B4-BE49-F238E27FC236}">
                <a16:creationId xmlns:a16="http://schemas.microsoft.com/office/drawing/2014/main" id="{DE0F72CA-329B-44A0-B30D-5EF503515DF4}"/>
              </a:ext>
            </a:extLst>
          </p:cNvPr>
          <p:cNvSpPr/>
          <p:nvPr/>
        </p:nvSpPr>
        <p:spPr>
          <a:xfrm>
            <a:off x="6791300" y="4252925"/>
            <a:ext cx="1539600" cy="609000"/>
          </a:xfrm>
          <a:prstGeom prst="roundRect">
            <a:avLst>
              <a:gd name="adj" fmla="val 16667"/>
            </a:avLst>
          </a:prstGeom>
          <a:gradFill>
            <a:gsLst>
              <a:gs pos="0">
                <a:srgbClr val="DBD4EB"/>
              </a:gs>
              <a:gs pos="100000">
                <a:srgbClr val="91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Mantenimiento</a:t>
            </a:r>
            <a:endParaRPr/>
          </a:p>
        </p:txBody>
      </p:sp>
      <p:sp>
        <p:nvSpPr>
          <p:cNvPr id="9" name="Google Shape;82;p15">
            <a:extLst>
              <a:ext uri="{FF2B5EF4-FFF2-40B4-BE49-F238E27FC236}">
                <a16:creationId xmlns:a16="http://schemas.microsoft.com/office/drawing/2014/main" id="{3E6F5F1C-5996-490C-A5B4-17933699EF9F}"/>
              </a:ext>
            </a:extLst>
          </p:cNvPr>
          <p:cNvSpPr/>
          <p:nvPr/>
        </p:nvSpPr>
        <p:spPr>
          <a:xfrm>
            <a:off x="1907200" y="1945875"/>
            <a:ext cx="1094100" cy="609000"/>
          </a:xfrm>
          <a:prstGeom prst="roundRect">
            <a:avLst>
              <a:gd name="adj" fmla="val 16667"/>
            </a:avLst>
          </a:prstGeom>
          <a:gradFill>
            <a:gsLst>
              <a:gs pos="0">
                <a:srgbClr val="FDECDB"/>
              </a:gs>
              <a:gs pos="100000">
                <a:srgbClr val="F0A96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Analisis</a:t>
            </a:r>
            <a:endParaRPr/>
          </a:p>
        </p:txBody>
      </p:sp>
      <p:cxnSp>
        <p:nvCxnSpPr>
          <p:cNvPr id="10" name="Google Shape;83;p15">
            <a:extLst>
              <a:ext uri="{FF2B5EF4-FFF2-40B4-BE49-F238E27FC236}">
                <a16:creationId xmlns:a16="http://schemas.microsoft.com/office/drawing/2014/main" id="{6F6BBB54-5842-47C1-934E-DFCCE89A2400}"/>
              </a:ext>
            </a:extLst>
          </p:cNvPr>
          <p:cNvCxnSpPr>
            <a:stCxn id="4" idx="3"/>
            <a:endCxn id="9" idx="0"/>
          </p:cNvCxnSpPr>
          <p:nvPr/>
        </p:nvCxnSpPr>
        <p:spPr>
          <a:xfrm>
            <a:off x="1907200" y="1641375"/>
            <a:ext cx="547200" cy="304500"/>
          </a:xfrm>
          <a:prstGeom prst="curvedConnector2">
            <a:avLst/>
          </a:prstGeom>
          <a:noFill/>
          <a:ln w="9525" cap="flat" cmpd="sng">
            <a:solidFill>
              <a:schemeClr val="dk2"/>
            </a:solidFill>
            <a:prstDash val="solid"/>
            <a:round/>
            <a:headEnd type="none" w="med" len="med"/>
            <a:tailEnd type="stealth" w="med" len="med"/>
          </a:ln>
        </p:spPr>
      </p:cxnSp>
      <p:cxnSp>
        <p:nvCxnSpPr>
          <p:cNvPr id="11" name="Google Shape;84;p15">
            <a:extLst>
              <a:ext uri="{FF2B5EF4-FFF2-40B4-BE49-F238E27FC236}">
                <a16:creationId xmlns:a16="http://schemas.microsoft.com/office/drawing/2014/main" id="{23198D47-05D7-49BB-86C0-2E5051E23136}"/>
              </a:ext>
            </a:extLst>
          </p:cNvPr>
          <p:cNvCxnSpPr>
            <a:stCxn id="9" idx="3"/>
            <a:endCxn id="5" idx="0"/>
          </p:cNvCxnSpPr>
          <p:nvPr/>
        </p:nvCxnSpPr>
        <p:spPr>
          <a:xfrm>
            <a:off x="3001300" y="2250375"/>
            <a:ext cx="547200" cy="304500"/>
          </a:xfrm>
          <a:prstGeom prst="curvedConnector2">
            <a:avLst/>
          </a:prstGeom>
          <a:noFill/>
          <a:ln w="9525" cap="flat" cmpd="sng">
            <a:solidFill>
              <a:schemeClr val="dk2"/>
            </a:solidFill>
            <a:prstDash val="solid"/>
            <a:round/>
            <a:headEnd type="none" w="med" len="med"/>
            <a:tailEnd type="stealth" w="med" len="med"/>
          </a:ln>
        </p:spPr>
      </p:cxnSp>
      <p:cxnSp>
        <p:nvCxnSpPr>
          <p:cNvPr id="12" name="Google Shape;85;p15">
            <a:extLst>
              <a:ext uri="{FF2B5EF4-FFF2-40B4-BE49-F238E27FC236}">
                <a16:creationId xmlns:a16="http://schemas.microsoft.com/office/drawing/2014/main" id="{6BBEC06D-03B1-4BB6-BC67-E8C5901D5660}"/>
              </a:ext>
            </a:extLst>
          </p:cNvPr>
          <p:cNvCxnSpPr>
            <a:stCxn id="5" idx="3"/>
            <a:endCxn id="6" idx="0"/>
          </p:cNvCxnSpPr>
          <p:nvPr/>
        </p:nvCxnSpPr>
        <p:spPr>
          <a:xfrm>
            <a:off x="4095400" y="2859375"/>
            <a:ext cx="769800" cy="304500"/>
          </a:xfrm>
          <a:prstGeom prst="curvedConnector2">
            <a:avLst/>
          </a:prstGeom>
          <a:noFill/>
          <a:ln w="9525" cap="flat" cmpd="sng">
            <a:solidFill>
              <a:schemeClr val="dk2"/>
            </a:solidFill>
            <a:prstDash val="solid"/>
            <a:round/>
            <a:headEnd type="none" w="med" len="med"/>
            <a:tailEnd type="stealth" w="med" len="med"/>
          </a:ln>
        </p:spPr>
      </p:cxnSp>
      <p:cxnSp>
        <p:nvCxnSpPr>
          <p:cNvPr id="13" name="Google Shape;86;p15">
            <a:extLst>
              <a:ext uri="{FF2B5EF4-FFF2-40B4-BE49-F238E27FC236}">
                <a16:creationId xmlns:a16="http://schemas.microsoft.com/office/drawing/2014/main" id="{C2723491-E1CD-4E02-BDF9-2B5C1C6AC2B4}"/>
              </a:ext>
            </a:extLst>
          </p:cNvPr>
          <p:cNvCxnSpPr>
            <a:stCxn id="6" idx="3"/>
            <a:endCxn id="7" idx="0"/>
          </p:cNvCxnSpPr>
          <p:nvPr/>
        </p:nvCxnSpPr>
        <p:spPr>
          <a:xfrm>
            <a:off x="5635000" y="3468375"/>
            <a:ext cx="575400" cy="226200"/>
          </a:xfrm>
          <a:prstGeom prst="curvedConnector2">
            <a:avLst/>
          </a:prstGeom>
          <a:noFill/>
          <a:ln w="9525" cap="flat" cmpd="sng">
            <a:solidFill>
              <a:schemeClr val="dk2"/>
            </a:solidFill>
            <a:prstDash val="solid"/>
            <a:round/>
            <a:headEnd type="none" w="med" len="med"/>
            <a:tailEnd type="stealth" w="med" len="med"/>
          </a:ln>
        </p:spPr>
      </p:cxnSp>
      <p:cxnSp>
        <p:nvCxnSpPr>
          <p:cNvPr id="14" name="Google Shape;87;p15">
            <a:extLst>
              <a:ext uri="{FF2B5EF4-FFF2-40B4-BE49-F238E27FC236}">
                <a16:creationId xmlns:a16="http://schemas.microsoft.com/office/drawing/2014/main" id="{29D4B179-6669-43E4-9EDC-8B653E13F44D}"/>
              </a:ext>
            </a:extLst>
          </p:cNvPr>
          <p:cNvCxnSpPr>
            <a:stCxn id="7" idx="3"/>
            <a:endCxn id="8" idx="0"/>
          </p:cNvCxnSpPr>
          <p:nvPr/>
        </p:nvCxnSpPr>
        <p:spPr>
          <a:xfrm>
            <a:off x="6757413" y="3998975"/>
            <a:ext cx="803700" cy="254100"/>
          </a:xfrm>
          <a:prstGeom prst="curvedConnector2">
            <a:avLst/>
          </a:prstGeom>
          <a:noFill/>
          <a:ln w="9525" cap="flat" cmpd="sng">
            <a:solidFill>
              <a:schemeClr val="dk2"/>
            </a:solidFill>
            <a:prstDash val="solid"/>
            <a:round/>
            <a:headEnd type="none" w="med" len="med"/>
            <a:tailEnd type="stealth" w="med" len="med"/>
          </a:ln>
        </p:spPr>
      </p:cxnSp>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Conclusión - Bibliografía</a:t>
            </a:r>
            <a:endParaRPr>
              <a:solidFill>
                <a:schemeClr val="dk1"/>
              </a:solidFill>
            </a:endParaRPr>
          </a:p>
        </p:txBody>
      </p:sp>
      <p:sp>
        <p:nvSpPr>
          <p:cNvPr id="222" name="Google Shape;222;p32"/>
          <p:cNvSpPr txBox="1">
            <a:spLocks noGrp="1"/>
          </p:cNvSpPr>
          <p:nvPr>
            <p:ph type="body" idx="1"/>
          </p:nvPr>
        </p:nvSpPr>
        <p:spPr>
          <a:xfrm>
            <a:off x="311700" y="1468825"/>
            <a:ext cx="8520600" cy="33558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en"/>
              <a:t>“Agile Testing. A practical guide for Testers and Agile teams” - Lisa Crispin, Janet Gregory</a:t>
            </a:r>
            <a:endParaRPr/>
          </a:p>
        </p:txBody>
      </p:sp>
      <p:pic>
        <p:nvPicPr>
          <p:cNvPr id="223" name="Google Shape;223;p32"/>
          <p:cNvPicPr preferRelativeResize="0"/>
          <p:nvPr/>
        </p:nvPicPr>
        <p:blipFill>
          <a:blip r:embed="rId3">
            <a:alphaModFix/>
          </a:blip>
          <a:stretch>
            <a:fillRect/>
          </a:stretch>
        </p:blipFill>
        <p:spPr>
          <a:xfrm>
            <a:off x="0" y="1428750"/>
            <a:ext cx="9144000" cy="2286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Testing en ambientes tradicionales</a:t>
            </a:r>
            <a:endParaRPr>
              <a:solidFill>
                <a:schemeClr val="dk1"/>
              </a:solidFill>
            </a:endParaRPr>
          </a:p>
        </p:txBody>
      </p:sp>
      <p:pic>
        <p:nvPicPr>
          <p:cNvPr id="14" name="Google Shape;71;p14">
            <a:extLst>
              <a:ext uri="{FF2B5EF4-FFF2-40B4-BE49-F238E27FC236}">
                <a16:creationId xmlns:a16="http://schemas.microsoft.com/office/drawing/2014/main" id="{ACDF62C6-E3D2-4100-B463-35D288083048}"/>
              </a:ext>
            </a:extLst>
          </p:cNvPr>
          <p:cNvPicPr preferRelativeResize="0"/>
          <p:nvPr/>
        </p:nvPicPr>
        <p:blipFill>
          <a:blip r:embed="rId3">
            <a:alphaModFix/>
          </a:blip>
          <a:stretch>
            <a:fillRect/>
          </a:stretch>
        </p:blipFill>
        <p:spPr>
          <a:xfrm>
            <a:off x="952500" y="1455843"/>
            <a:ext cx="7239000" cy="29146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Clr>
                <a:schemeClr val="dk1"/>
              </a:buClr>
              <a:buSzPts val="1100"/>
              <a:buFont typeface="Arial"/>
              <a:buNone/>
            </a:pPr>
            <a:r>
              <a:rPr lang="en">
                <a:solidFill>
                  <a:schemeClr val="dk1"/>
                </a:solidFill>
              </a:rPr>
              <a:t>Testing en ambientes tradicionales - Equipos</a:t>
            </a:r>
            <a:endParaRPr>
              <a:solidFill>
                <a:schemeClr val="dk1"/>
              </a:solidFill>
            </a:endParaRPr>
          </a:p>
        </p:txBody>
      </p:sp>
      <p:pic>
        <p:nvPicPr>
          <p:cNvPr id="93" name="Google Shape;93;p16"/>
          <p:cNvPicPr preferRelativeResize="0"/>
          <p:nvPr/>
        </p:nvPicPr>
        <p:blipFill rotWithShape="1">
          <a:blip r:embed="rId3">
            <a:alphaModFix/>
          </a:blip>
          <a:srcRect l="14694" t="5722" r="8928"/>
          <a:stretch/>
        </p:blipFill>
        <p:spPr>
          <a:xfrm>
            <a:off x="3054900" y="1285900"/>
            <a:ext cx="3034200" cy="3518975"/>
          </a:xfrm>
          <a:prstGeom prst="rect">
            <a:avLst/>
          </a:prstGeom>
          <a:noFill/>
          <a:ln>
            <a:noFill/>
          </a:ln>
        </p:spPr>
      </p:pic>
      <p:pic>
        <p:nvPicPr>
          <p:cNvPr id="94" name="Google Shape;94;p16"/>
          <p:cNvPicPr preferRelativeResize="0"/>
          <p:nvPr/>
        </p:nvPicPr>
        <p:blipFill rotWithShape="1">
          <a:blip r:embed="rId4">
            <a:alphaModFix/>
          </a:blip>
          <a:srcRect l="16562"/>
          <a:stretch/>
        </p:blipFill>
        <p:spPr>
          <a:xfrm>
            <a:off x="7553575" y="3170075"/>
            <a:ext cx="1590425" cy="19734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Testing en ambientes tradicionales - Dificultades</a:t>
            </a:r>
            <a:endParaRPr>
              <a:solidFill>
                <a:schemeClr val="dk1"/>
              </a:solidFill>
            </a:endParaRPr>
          </a:p>
        </p:txBody>
      </p:sp>
      <p:pic>
        <p:nvPicPr>
          <p:cNvPr id="100" name="Google Shape;100;p17"/>
          <p:cNvPicPr preferRelativeResize="0"/>
          <p:nvPr/>
        </p:nvPicPr>
        <p:blipFill>
          <a:blip r:embed="rId3">
            <a:alphaModFix/>
          </a:blip>
          <a:stretch>
            <a:fillRect/>
          </a:stretch>
        </p:blipFill>
        <p:spPr>
          <a:xfrm>
            <a:off x="5050349" y="1731200"/>
            <a:ext cx="2393550" cy="2674350"/>
          </a:xfrm>
          <a:prstGeom prst="rect">
            <a:avLst/>
          </a:prstGeom>
          <a:noFill/>
          <a:ln>
            <a:noFill/>
          </a:ln>
        </p:spPr>
      </p:pic>
      <p:pic>
        <p:nvPicPr>
          <p:cNvPr id="101" name="Google Shape;101;p17"/>
          <p:cNvPicPr preferRelativeResize="0"/>
          <p:nvPr/>
        </p:nvPicPr>
        <p:blipFill>
          <a:blip r:embed="rId4">
            <a:alphaModFix/>
          </a:blip>
          <a:stretch>
            <a:fillRect/>
          </a:stretch>
        </p:blipFill>
        <p:spPr>
          <a:xfrm>
            <a:off x="1397550" y="1777547"/>
            <a:ext cx="2301200" cy="23012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Testing en ambientes tradicionales - Calidad </a:t>
            </a:r>
            <a:endParaRPr>
              <a:solidFill>
                <a:schemeClr val="dk1"/>
              </a:solidFill>
            </a:endParaRPr>
          </a:p>
        </p:txBody>
      </p:sp>
      <p:pic>
        <p:nvPicPr>
          <p:cNvPr id="107" name="Google Shape;107;p18"/>
          <p:cNvPicPr preferRelativeResize="0"/>
          <p:nvPr/>
        </p:nvPicPr>
        <p:blipFill>
          <a:blip r:embed="rId3">
            <a:alphaModFix/>
          </a:blip>
          <a:stretch>
            <a:fillRect/>
          </a:stretch>
        </p:blipFill>
        <p:spPr>
          <a:xfrm>
            <a:off x="1495450" y="1273175"/>
            <a:ext cx="5507675" cy="35909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Testing en ambientes tradicionales - Mentalidad</a:t>
            </a:r>
            <a:endParaRPr>
              <a:solidFill>
                <a:schemeClr val="dk1"/>
              </a:solidFill>
            </a:endParaRPr>
          </a:p>
        </p:txBody>
      </p:sp>
      <p:pic>
        <p:nvPicPr>
          <p:cNvPr id="113" name="Google Shape;113;p19"/>
          <p:cNvPicPr preferRelativeResize="0"/>
          <p:nvPr/>
        </p:nvPicPr>
        <p:blipFill>
          <a:blip r:embed="rId3">
            <a:alphaModFix/>
          </a:blip>
          <a:stretch>
            <a:fillRect/>
          </a:stretch>
        </p:blipFill>
        <p:spPr>
          <a:xfrm>
            <a:off x="2056300" y="1649500"/>
            <a:ext cx="3987475" cy="2392485"/>
          </a:xfrm>
          <a:prstGeom prst="rect">
            <a:avLst/>
          </a:prstGeom>
          <a:noFill/>
          <a:ln>
            <a:noFill/>
          </a:ln>
        </p:spPr>
      </p:pic>
      <p:pic>
        <p:nvPicPr>
          <p:cNvPr id="114" name="Google Shape;114;p19"/>
          <p:cNvPicPr preferRelativeResize="0"/>
          <p:nvPr/>
        </p:nvPicPr>
        <p:blipFill>
          <a:blip r:embed="rId4">
            <a:alphaModFix/>
          </a:blip>
          <a:stretch>
            <a:fillRect/>
          </a:stretch>
        </p:blipFill>
        <p:spPr>
          <a:xfrm>
            <a:off x="4203750" y="2243350"/>
            <a:ext cx="2556101" cy="2541124"/>
          </a:xfrm>
          <a:prstGeom prst="rect">
            <a:avLst/>
          </a:prstGeom>
          <a:noFill/>
          <a:ln>
            <a:noFill/>
          </a:ln>
        </p:spPr>
      </p:pic>
      <p:pic>
        <p:nvPicPr>
          <p:cNvPr id="115" name="Google Shape;115;p19"/>
          <p:cNvPicPr preferRelativeResize="0"/>
          <p:nvPr/>
        </p:nvPicPr>
        <p:blipFill>
          <a:blip r:embed="rId5">
            <a:alphaModFix/>
          </a:blip>
          <a:stretch>
            <a:fillRect/>
          </a:stretch>
        </p:blipFill>
        <p:spPr>
          <a:xfrm>
            <a:off x="3291350" y="2714125"/>
            <a:ext cx="684876" cy="733499"/>
          </a:xfrm>
          <a:prstGeom prst="rect">
            <a:avLst/>
          </a:prstGeom>
          <a:noFill/>
          <a:ln>
            <a:noFill/>
          </a:ln>
        </p:spPr>
      </p:pic>
      <p:pic>
        <p:nvPicPr>
          <p:cNvPr id="116" name="Google Shape;116;p19"/>
          <p:cNvPicPr preferRelativeResize="0"/>
          <p:nvPr/>
        </p:nvPicPr>
        <p:blipFill>
          <a:blip r:embed="rId5">
            <a:alphaModFix/>
          </a:blip>
          <a:stretch>
            <a:fillRect/>
          </a:stretch>
        </p:blipFill>
        <p:spPr>
          <a:xfrm>
            <a:off x="3850250" y="1838250"/>
            <a:ext cx="684876" cy="733499"/>
          </a:xfrm>
          <a:prstGeom prst="rect">
            <a:avLst/>
          </a:prstGeom>
          <a:noFill/>
          <a:ln>
            <a:noFill/>
          </a:ln>
        </p:spPr>
      </p:pic>
      <p:pic>
        <p:nvPicPr>
          <p:cNvPr id="117" name="Google Shape;117;p19"/>
          <p:cNvPicPr preferRelativeResize="0"/>
          <p:nvPr/>
        </p:nvPicPr>
        <p:blipFill>
          <a:blip r:embed="rId5">
            <a:alphaModFix/>
          </a:blip>
          <a:stretch>
            <a:fillRect/>
          </a:stretch>
        </p:blipFill>
        <p:spPr>
          <a:xfrm>
            <a:off x="1982500" y="2878725"/>
            <a:ext cx="684876" cy="7334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a:solidFill>
                  <a:srgbClr val="E91D63"/>
                </a:solidFill>
              </a:rPr>
              <a:t>Testing Ágil </a:t>
            </a:r>
            <a:endParaRPr sz="2320">
              <a:solidFill>
                <a:srgbClr val="E91D63"/>
              </a:solidFill>
            </a:endParaRPr>
          </a:p>
        </p:txBody>
      </p:sp>
      <p:sp>
        <p:nvSpPr>
          <p:cNvPr id="123" name="Google Shape;123;p20"/>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El surgimiento de un nuevo foco</a:t>
            </a:r>
            <a:endParaRPr/>
          </a:p>
        </p:txBody>
      </p:sp>
      <p:pic>
        <p:nvPicPr>
          <p:cNvPr id="124" name="Google Shape;124;p20"/>
          <p:cNvPicPr preferRelativeResize="0"/>
          <p:nvPr/>
        </p:nvPicPr>
        <p:blipFill>
          <a:blip r:embed="rId3">
            <a:alphaModFix/>
          </a:blip>
          <a:stretch>
            <a:fillRect/>
          </a:stretch>
        </p:blipFill>
        <p:spPr>
          <a:xfrm>
            <a:off x="3376775" y="2178263"/>
            <a:ext cx="2390450" cy="23904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1"/>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rgbClr val="E91D63"/>
                </a:solidFill>
              </a:rPr>
              <a:t>Testing Ágil - Equipos </a:t>
            </a:r>
            <a:endParaRPr>
              <a:solidFill>
                <a:srgbClr val="E91D63"/>
              </a:solidFill>
            </a:endParaRPr>
          </a:p>
        </p:txBody>
      </p:sp>
      <p:sp>
        <p:nvSpPr>
          <p:cNvPr id="130" name="Google Shape;130;p21"/>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Trabajando en equipos ágiles - La Transición</a:t>
            </a:r>
            <a:endParaRPr/>
          </a:p>
          <a:p>
            <a:pPr marL="0" lvl="0" indent="0" algn="l" rtl="0">
              <a:spcBef>
                <a:spcPts val="1200"/>
              </a:spcBef>
              <a:spcAft>
                <a:spcPts val="1200"/>
              </a:spcAft>
              <a:buNone/>
            </a:pPr>
            <a:endParaRPr/>
          </a:p>
        </p:txBody>
      </p:sp>
      <p:pic>
        <p:nvPicPr>
          <p:cNvPr id="131" name="Google Shape;131;p21"/>
          <p:cNvPicPr preferRelativeResize="0"/>
          <p:nvPr/>
        </p:nvPicPr>
        <p:blipFill rotWithShape="1">
          <a:blip r:embed="rId3">
            <a:alphaModFix/>
          </a:blip>
          <a:srcRect l="7449" r="9775"/>
          <a:stretch/>
        </p:blipFill>
        <p:spPr>
          <a:xfrm>
            <a:off x="2758700" y="2397025"/>
            <a:ext cx="3626601" cy="21717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10" advTm="19990"/>
    </mc:Choice>
    <mc:Fallback>
      <p:transition advTm="19990"/>
    </mc:Fallback>
  </mc:AlternateContent>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1494</Words>
  <Application>Microsoft Office PowerPoint</Application>
  <PresentationFormat>Presentación en pantalla (16:9)</PresentationFormat>
  <Paragraphs>91</Paragraphs>
  <Slides>20</Slides>
  <Notes>20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20</vt:i4>
      </vt:variant>
    </vt:vector>
  </HeadingPairs>
  <TitlesOfParts>
    <vt:vector size="28" baseType="lpstr">
      <vt:lpstr>Source Code Pro</vt:lpstr>
      <vt:lpstr>Oswald</vt:lpstr>
      <vt:lpstr>Lora</vt:lpstr>
      <vt:lpstr>Arial</vt:lpstr>
      <vt:lpstr>Lobster</vt:lpstr>
      <vt:lpstr>Montserrat</vt:lpstr>
      <vt:lpstr>Trebuchet MS</vt:lpstr>
      <vt:lpstr>Modern Writer</vt:lpstr>
      <vt:lpstr>Testing Ágil: Contexto</vt:lpstr>
      <vt:lpstr>Testing en ambientes tradicionales</vt:lpstr>
      <vt:lpstr>Testing en ambientes tradicionales</vt:lpstr>
      <vt:lpstr>Testing en ambientes tradicionales - Equipos</vt:lpstr>
      <vt:lpstr>Testing en ambientes tradicionales - Dificultades</vt:lpstr>
      <vt:lpstr>Testing en ambientes tradicionales - Calidad </vt:lpstr>
      <vt:lpstr>Testing en ambientes tradicionales - Mentalidad</vt:lpstr>
      <vt:lpstr>Testing Ágil </vt:lpstr>
      <vt:lpstr>Testing Ágil - Equipos </vt:lpstr>
      <vt:lpstr>Testing Ágil - Equipos</vt:lpstr>
      <vt:lpstr>Testing Ágil - Equipos</vt:lpstr>
      <vt:lpstr>Testing Ágil - Mentalidad</vt:lpstr>
      <vt:lpstr>Testing Ágil - ¿Por qué esa mentalidad?</vt:lpstr>
      <vt:lpstr>Testing Tradicional vs Testing Ágil - Similitudes</vt:lpstr>
      <vt:lpstr>Testing Tradicional vs Testing Ágil - Diferencias</vt:lpstr>
      <vt:lpstr>Testing Tradicional vs Testing Ágil - Diferencias</vt:lpstr>
      <vt:lpstr>Rol del tester en Agile</vt:lpstr>
      <vt:lpstr>Pasar de Tradicional a Ágil </vt:lpstr>
      <vt:lpstr>Pasar de Tradicional a Ágil </vt:lpstr>
      <vt:lpstr>Conclusión - 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Ágil: Contexto</dc:title>
  <cp:lastModifiedBy>Ariel Eduardo Lenta</cp:lastModifiedBy>
  <cp:revision>1</cp:revision>
  <dcterms:modified xsi:type="dcterms:W3CDTF">2021-11-11T14:53:23Z</dcterms:modified>
</cp:coreProperties>
</file>